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96" r:id="rId2"/>
    <p:sldId id="268" r:id="rId3"/>
    <p:sldId id="273" r:id="rId4"/>
    <p:sldId id="263" r:id="rId5"/>
    <p:sldId id="267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1C39E-39B8-44C9-A34E-CF9D3B4F5AB1}" type="datetimeFigureOut">
              <a:rPr lang="en-CA" smtClean="0"/>
              <a:t>2020-10-19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38F4A-32FC-440F-B209-AAAC6D5585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0524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13F13110-62C1-44E8-8D39-51D19B26631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4B41E7B-2723-4623-AEC0-81F0139F7CEA}" type="slidenum">
              <a:rPr lang="en-CA" altLang="en-US" sz="140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CA" altLang="en-US" sz="1400"/>
          </a:p>
        </p:txBody>
      </p:sp>
      <p:sp>
        <p:nvSpPr>
          <p:cNvPr id="20483" name="Rectangle 1">
            <a:extLst>
              <a:ext uri="{FF2B5EF4-FFF2-40B4-BE49-F238E27FC236}">
                <a16:creationId xmlns:a16="http://schemas.microsoft.com/office/drawing/2014/main" id="{7E32F40C-E102-4A12-848F-B56A1C8B90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8163" y="763588"/>
            <a:ext cx="6686550" cy="37623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FECAAB2F-33C4-4FB8-85C2-257E02DD84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08713" cy="4516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ADC116D3-572E-4F41-8DB2-24064E8BA23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E916869-3338-4067-9380-51E7A9A4AA20}" type="slidenum">
              <a:rPr lang="en-CA" altLang="en-US" sz="140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CA" altLang="en-US" sz="1400"/>
          </a:p>
        </p:txBody>
      </p:sp>
      <p:sp>
        <p:nvSpPr>
          <p:cNvPr id="17411" name="Rectangle 1">
            <a:extLst>
              <a:ext uri="{FF2B5EF4-FFF2-40B4-BE49-F238E27FC236}">
                <a16:creationId xmlns:a16="http://schemas.microsoft.com/office/drawing/2014/main" id="{5E48B481-CEAC-42F7-994D-3570E1B4C8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8C05AACD-D46F-44A0-A89A-2FE9A59E9D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A0470D1F-B347-47AC-A4DF-675E5BADEBF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7252653-DE5E-4E14-89CE-6A3704E9A173}" type="slidenum">
              <a:rPr lang="en-CA" altLang="en-US" sz="140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CA" altLang="en-US" sz="1400"/>
          </a:p>
        </p:txBody>
      </p:sp>
      <p:sp>
        <p:nvSpPr>
          <p:cNvPr id="14339" name="Rectangle 1">
            <a:extLst>
              <a:ext uri="{FF2B5EF4-FFF2-40B4-BE49-F238E27FC236}">
                <a16:creationId xmlns:a16="http://schemas.microsoft.com/office/drawing/2014/main" id="{15032327-93C0-46F6-83E1-466EAF9333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DD30B66E-4E77-4172-9A87-66C93C393D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951E-CE2B-4FC4-A41E-D2F3FC62636F}" type="datetimeFigureOut">
              <a:rPr lang="en-CA" smtClean="0"/>
              <a:t>2020-10-19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A873-F696-4513-A6B8-8EA3808001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269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951E-CE2B-4FC4-A41E-D2F3FC62636F}" type="datetimeFigureOut">
              <a:rPr lang="en-CA" smtClean="0"/>
              <a:t>2020-10-19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A873-F696-4513-A6B8-8EA3808001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3648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951E-CE2B-4FC4-A41E-D2F3FC62636F}" type="datetimeFigureOut">
              <a:rPr lang="en-CA" smtClean="0"/>
              <a:t>2020-10-19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A873-F696-4513-A6B8-8EA3808001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9633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951E-CE2B-4FC4-A41E-D2F3FC62636F}" type="datetimeFigureOut">
              <a:rPr lang="en-CA" smtClean="0"/>
              <a:t>2020-10-19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A873-F696-4513-A6B8-8EA3808001A7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9818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951E-CE2B-4FC4-A41E-D2F3FC62636F}" type="datetimeFigureOut">
              <a:rPr lang="en-CA" smtClean="0"/>
              <a:t>2020-10-19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A873-F696-4513-A6B8-8EA3808001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1260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951E-CE2B-4FC4-A41E-D2F3FC62636F}" type="datetimeFigureOut">
              <a:rPr lang="en-CA" smtClean="0"/>
              <a:t>2020-10-19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A873-F696-4513-A6B8-8EA3808001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154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951E-CE2B-4FC4-A41E-D2F3FC62636F}" type="datetimeFigureOut">
              <a:rPr lang="en-CA" smtClean="0"/>
              <a:t>2020-10-19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A873-F696-4513-A6B8-8EA3808001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8783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951E-CE2B-4FC4-A41E-D2F3FC62636F}" type="datetimeFigureOut">
              <a:rPr lang="en-CA" smtClean="0"/>
              <a:t>2020-10-19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A873-F696-4513-A6B8-8EA3808001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9310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951E-CE2B-4FC4-A41E-D2F3FC62636F}" type="datetimeFigureOut">
              <a:rPr lang="en-CA" smtClean="0"/>
              <a:t>2020-10-19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A873-F696-4513-A6B8-8EA3808001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674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951E-CE2B-4FC4-A41E-D2F3FC62636F}" type="datetimeFigureOut">
              <a:rPr lang="en-CA" smtClean="0"/>
              <a:t>2020-10-19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A873-F696-4513-A6B8-8EA3808001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9524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951E-CE2B-4FC4-A41E-D2F3FC62636F}" type="datetimeFigureOut">
              <a:rPr lang="en-CA" smtClean="0"/>
              <a:t>2020-10-19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A873-F696-4513-A6B8-8EA3808001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7231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951E-CE2B-4FC4-A41E-D2F3FC62636F}" type="datetimeFigureOut">
              <a:rPr lang="en-CA" smtClean="0"/>
              <a:t>2020-10-19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A873-F696-4513-A6B8-8EA3808001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8811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951E-CE2B-4FC4-A41E-D2F3FC62636F}" type="datetimeFigureOut">
              <a:rPr lang="en-CA" smtClean="0"/>
              <a:t>2020-10-19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A873-F696-4513-A6B8-8EA3808001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573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951E-CE2B-4FC4-A41E-D2F3FC62636F}" type="datetimeFigureOut">
              <a:rPr lang="en-CA" smtClean="0"/>
              <a:t>2020-10-19</a:t>
            </a:fld>
            <a:endParaRPr lang="en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A873-F696-4513-A6B8-8EA3808001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571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951E-CE2B-4FC4-A41E-D2F3FC62636F}" type="datetimeFigureOut">
              <a:rPr lang="en-CA" smtClean="0"/>
              <a:t>2020-10-19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A873-F696-4513-A6B8-8EA3808001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8888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951E-CE2B-4FC4-A41E-D2F3FC62636F}" type="datetimeFigureOut">
              <a:rPr lang="en-CA" smtClean="0"/>
              <a:t>2020-10-19</a:t>
            </a:fld>
            <a:endParaRPr lang="en-C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A873-F696-4513-A6B8-8EA3808001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9290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951E-CE2B-4FC4-A41E-D2F3FC62636F}" type="datetimeFigureOut">
              <a:rPr lang="en-CA" smtClean="0"/>
              <a:t>2020-10-19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A873-F696-4513-A6B8-8EA3808001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308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541951E-CE2B-4FC4-A41E-D2F3FC62636F}" type="datetimeFigureOut">
              <a:rPr lang="en-CA" smtClean="0"/>
              <a:t>2020-10-19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8A873-F696-4513-A6B8-8EA3808001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60993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B9AC76-2CB9-425C-89EF-05B6A3C75659}"/>
              </a:ext>
            </a:extLst>
          </p:cNvPr>
          <p:cNvSpPr txBox="1"/>
          <p:nvPr/>
        </p:nvSpPr>
        <p:spPr>
          <a:xfrm>
            <a:off x="3090405" y="1337901"/>
            <a:ext cx="7121548" cy="4838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3266" b="1" dirty="0">
                <a:latin typeface="Calibri" panose="020F0502020204030204" pitchFamily="34" charset="0"/>
                <a:cs typeface="Calibri" panose="020F0502020204030204" pitchFamily="34" charset="0"/>
              </a:rPr>
              <a:t>RC Norfolk Sunrise in partnership with Operation Eyesight:</a:t>
            </a:r>
          </a:p>
          <a:p>
            <a:pPr>
              <a:defRPr/>
            </a:pPr>
            <a:r>
              <a:rPr lang="en-CA" sz="3266" b="1" dirty="0">
                <a:latin typeface="Calibri" panose="020F0502020204030204" pitchFamily="34" charset="0"/>
                <a:cs typeface="Calibri" panose="020F0502020204030204" pitchFamily="34" charset="0"/>
              </a:rPr>
              <a:t>Kanpur- Five Vision Centres around Kanpur India</a:t>
            </a:r>
          </a:p>
          <a:p>
            <a:pPr>
              <a:defRPr/>
            </a:pPr>
            <a:endParaRPr lang="en-CA" sz="3266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14772" indent="-414772">
              <a:buFont typeface="Arial" panose="020B0604020202020204" pitchFamily="34" charset="0"/>
              <a:buChar char="•"/>
              <a:defRPr/>
            </a:pPr>
            <a:r>
              <a:rPr lang="en-CA" sz="2903" b="1" dirty="0">
                <a:latin typeface="Calibri" panose="020F0502020204030204" pitchFamily="34" charset="0"/>
                <a:cs typeface="Calibri" panose="020F0502020204030204" pitchFamily="34" charset="0"/>
              </a:rPr>
              <a:t>project supplied equipment and operating expenses to initiate 5 vision centres serving 50,000 people each</a:t>
            </a:r>
          </a:p>
          <a:p>
            <a:pPr marL="414772" indent="-414772">
              <a:buFont typeface="Arial" panose="020B0604020202020204" pitchFamily="34" charset="0"/>
              <a:buChar char="•"/>
              <a:defRPr/>
            </a:pPr>
            <a:r>
              <a:rPr lang="en-CA" sz="2903" b="1" dirty="0">
                <a:latin typeface="Calibri" panose="020F0502020204030204" pitchFamily="34" charset="0"/>
                <a:cs typeface="Calibri" panose="020F0502020204030204" pitchFamily="34" charset="0"/>
              </a:rPr>
              <a:t>All centres opened in November and the project covers first year operating costs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>
            <a:extLst>
              <a:ext uri="{FF2B5EF4-FFF2-40B4-BE49-F238E27FC236}">
                <a16:creationId xmlns:a16="http://schemas.microsoft.com/office/drawing/2014/main" id="{8BFD3766-B958-4B35-821B-945AF4E8F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699" y="93611"/>
            <a:ext cx="6506603" cy="667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90DC09-BAB0-4241-942D-48812D09D031}"/>
              </a:ext>
            </a:extLst>
          </p:cNvPr>
          <p:cNvSpPr txBox="1"/>
          <p:nvPr/>
        </p:nvSpPr>
        <p:spPr>
          <a:xfrm>
            <a:off x="164123" y="1031631"/>
            <a:ext cx="26164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Women just received </a:t>
            </a:r>
          </a:p>
          <a:p>
            <a:r>
              <a:rPr lang="en-US" dirty="0"/>
              <a:t>eye surgery and </a:t>
            </a:r>
          </a:p>
          <a:p>
            <a:r>
              <a:rPr lang="en-US" dirty="0"/>
              <a:t>celebrates with selfie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56AD47-DE30-4652-B26E-184DEA1B0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altLang="en-US"/>
              <a:t>16-2-28</a:t>
            </a:r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id="{01A2F710-6A8D-42B4-AB00-01213DB9F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229" y="-93783"/>
            <a:ext cx="91449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E25699-B8FA-4F60-ADDF-B86DFAC9A644}"/>
              </a:ext>
            </a:extLst>
          </p:cNvPr>
          <p:cNvSpPr txBox="1"/>
          <p:nvPr/>
        </p:nvSpPr>
        <p:spPr>
          <a:xfrm>
            <a:off x="0" y="1263135"/>
            <a:ext cx="29610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Vision </a:t>
            </a:r>
            <a:r>
              <a:rPr lang="en-US" dirty="0" err="1"/>
              <a:t>centres</a:t>
            </a:r>
            <a:r>
              <a:rPr lang="en-US" dirty="0"/>
              <a:t> equipped </a:t>
            </a:r>
          </a:p>
          <a:p>
            <a:r>
              <a:rPr lang="en-US" dirty="0"/>
              <a:t>with modern equipment </a:t>
            </a:r>
          </a:p>
          <a:p>
            <a:r>
              <a:rPr lang="en-US" dirty="0"/>
              <a:t>and fully trained </a:t>
            </a:r>
          </a:p>
          <a:p>
            <a:r>
              <a:rPr lang="en-US" dirty="0"/>
              <a:t>optometrists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>
            <a:extLst>
              <a:ext uri="{FF2B5EF4-FFF2-40B4-BE49-F238E27FC236}">
                <a16:creationId xmlns:a16="http://schemas.microsoft.com/office/drawing/2014/main" id="{9114CC70-4B91-4386-BA57-F36D8A1B1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9849" y="80649"/>
            <a:ext cx="7462864" cy="1034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CA" altLang="en-US" sz="2903" b="1"/>
              <a:t>             </a:t>
            </a:r>
          </a:p>
        </p:txBody>
      </p:sp>
      <p:sp>
        <p:nvSpPr>
          <p:cNvPr id="19459" name="Text Box 2">
            <a:extLst>
              <a:ext uri="{FF2B5EF4-FFF2-40B4-BE49-F238E27FC236}">
                <a16:creationId xmlns:a16="http://schemas.microsoft.com/office/drawing/2014/main" id="{D6D287DE-F193-4582-A7D3-8C2BE36E6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5237" y="195861"/>
            <a:ext cx="7128748" cy="58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903" b="1"/>
              <a:t>Kampur Vision Centres</a:t>
            </a:r>
          </a:p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449" b="1"/>
              <a:t>Status as of Aug 2019</a:t>
            </a:r>
            <a:br>
              <a:rPr lang="en-US" altLang="en-US" sz="2903" b="1"/>
            </a:br>
            <a:endParaRPr lang="en-US" altLang="en-US" sz="2903" b="1"/>
          </a:p>
        </p:txBody>
      </p:sp>
      <p:pic>
        <p:nvPicPr>
          <p:cNvPr id="19460" name="Picture 188">
            <a:extLst>
              <a:ext uri="{FF2B5EF4-FFF2-40B4-BE49-F238E27FC236}">
                <a16:creationId xmlns:a16="http://schemas.microsoft.com/office/drawing/2014/main" id="{EA98F968-3935-4CD4-BD65-18CC44AAE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934" y="135375"/>
            <a:ext cx="1417109" cy="7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1" name="Picture 189">
            <a:extLst>
              <a:ext uri="{FF2B5EF4-FFF2-40B4-BE49-F238E27FC236}">
                <a16:creationId xmlns:a16="http://schemas.microsoft.com/office/drawing/2014/main" id="{8C661149-7AF9-4393-82C9-775C698BC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180" y="135375"/>
            <a:ext cx="724396" cy="7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3" name="TextBox 4">
            <a:extLst>
              <a:ext uri="{FF2B5EF4-FFF2-40B4-BE49-F238E27FC236}">
                <a16:creationId xmlns:a16="http://schemas.microsoft.com/office/drawing/2014/main" id="{5ECA6B57-9D49-44D0-928A-CB6B176F1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378" y="1962004"/>
            <a:ext cx="6097600" cy="210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CA" altLang="en-US" sz="3266" dirty="0">
                <a:latin typeface="Cambria" panose="02040503050406030204" pitchFamily="18" charset="0"/>
              </a:rPr>
              <a:t>Patients screened  		4576</a:t>
            </a:r>
          </a:p>
          <a:p>
            <a:r>
              <a:rPr lang="en-CA" altLang="en-US" sz="3266" dirty="0">
                <a:latin typeface="Cambria" panose="02040503050406030204" pitchFamily="18" charset="0"/>
              </a:rPr>
              <a:t>Spectacles provided		2065</a:t>
            </a:r>
          </a:p>
          <a:p>
            <a:r>
              <a:rPr lang="en-CA" altLang="en-US" sz="3266" dirty="0">
                <a:latin typeface="Cambria" panose="02040503050406030204" pitchFamily="18" charset="0"/>
              </a:rPr>
              <a:t>Surgeries conducted		879</a:t>
            </a:r>
          </a:p>
          <a:p>
            <a:r>
              <a:rPr lang="en-CA" altLang="en-US" sz="3266" dirty="0">
                <a:latin typeface="Cambria" panose="02040503050406030204" pitchFamily="18" charset="0"/>
              </a:rPr>
              <a:t>Average patients per day	23.4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>
            <a:extLst>
              <a:ext uri="{FF2B5EF4-FFF2-40B4-BE49-F238E27FC236}">
                <a16:creationId xmlns:a16="http://schemas.microsoft.com/office/drawing/2014/main" id="{55A641F4-7FD3-4F03-96B4-5611C79298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38284" y="249147"/>
            <a:ext cx="7465744" cy="1036909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US" altLang="en-US" sz="2994"/>
              <a:t>Visiting Vision Centre  (near Kanpur)</a:t>
            </a:r>
            <a:br>
              <a:rPr lang="en-US" altLang="en-US" sz="2994"/>
            </a:br>
            <a:r>
              <a:rPr lang="en-US" altLang="en-US" sz="2177"/>
              <a:t>Self- sustaining by revenue from glasses sales and eye examinations by those who can pay</a:t>
            </a:r>
          </a:p>
        </p:txBody>
      </p:sp>
      <p:pic>
        <p:nvPicPr>
          <p:cNvPr id="16387" name="Picture 2">
            <a:extLst>
              <a:ext uri="{FF2B5EF4-FFF2-40B4-BE49-F238E27FC236}">
                <a16:creationId xmlns:a16="http://schemas.microsoft.com/office/drawing/2014/main" id="{3B4E8F6E-9FF4-4E8D-BAD5-EE8538F1E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283" y="2284080"/>
            <a:ext cx="3663745" cy="244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8" name="Picture 3">
            <a:extLst>
              <a:ext uri="{FF2B5EF4-FFF2-40B4-BE49-F238E27FC236}">
                <a16:creationId xmlns:a16="http://schemas.microsoft.com/office/drawing/2014/main" id="{1EF0F96E-E570-4477-A078-7379EC826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411" y="2220714"/>
            <a:ext cx="3594617" cy="261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>
            <a:extLst>
              <a:ext uri="{FF2B5EF4-FFF2-40B4-BE49-F238E27FC236}">
                <a16:creationId xmlns:a16="http://schemas.microsoft.com/office/drawing/2014/main" id="{BB561B8F-B5FE-4274-95EF-01C8885AD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284" y="249147"/>
            <a:ext cx="7462864" cy="1034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CA" altLang="en-US" sz="2903" b="1" dirty="0"/>
              <a:t>              </a:t>
            </a:r>
            <a:r>
              <a:rPr lang="en-CA" altLang="en-US" sz="2903" b="1" dirty="0">
                <a:solidFill>
                  <a:schemeClr val="tx2"/>
                </a:solidFill>
              </a:rPr>
              <a:t>How Kanpur Project is funded</a:t>
            </a:r>
          </a:p>
        </p:txBody>
      </p:sp>
      <p:sp>
        <p:nvSpPr>
          <p:cNvPr id="13315" name="Text Box 2">
            <a:extLst>
              <a:ext uri="{FF2B5EF4-FFF2-40B4-BE49-F238E27FC236}">
                <a16:creationId xmlns:a16="http://schemas.microsoft.com/office/drawing/2014/main" id="{0E845AF3-2277-47F8-AD54-D245CD11A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285" y="1206847"/>
            <a:ext cx="7619840" cy="540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 marL="342900" indent="-333375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650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650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650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650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650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650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650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650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650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CA" altLang="en-US" sz="2903" dirty="0">
                <a:solidFill>
                  <a:schemeClr val="tx2"/>
                </a:solidFill>
              </a:rPr>
              <a:t>RC Norfolk Sunrise			$14,000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CA" altLang="en-US" sz="2903" dirty="0">
                <a:solidFill>
                  <a:schemeClr val="tx2"/>
                </a:solidFill>
              </a:rPr>
              <a:t>RC Simcoe 						$ 4,800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CA" altLang="en-US" sz="2903" dirty="0">
                <a:solidFill>
                  <a:schemeClr val="tx2"/>
                </a:solidFill>
              </a:rPr>
              <a:t>RC Brantford Sunrise			$10,000   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CA" altLang="en-US" sz="2903" dirty="0">
                <a:solidFill>
                  <a:schemeClr val="tx2"/>
                </a:solidFill>
              </a:rPr>
              <a:t>District 7090						$10,000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CA" altLang="en-US" sz="2903" dirty="0">
                <a:solidFill>
                  <a:schemeClr val="tx2"/>
                </a:solidFill>
              </a:rPr>
              <a:t>RC Kanpur Metro				$ 3,000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CA" altLang="en-US" sz="2903" dirty="0">
                <a:solidFill>
                  <a:schemeClr val="tx2"/>
                </a:solidFill>
              </a:rPr>
              <a:t>RC Kanpur </a:t>
            </a:r>
            <a:r>
              <a:rPr lang="en-CA" altLang="en-US" sz="2903" dirty="0" err="1">
                <a:solidFill>
                  <a:schemeClr val="tx2"/>
                </a:solidFill>
              </a:rPr>
              <a:t>Shaurya</a:t>
            </a:r>
            <a:r>
              <a:rPr lang="en-CA" altLang="en-US" sz="2903" dirty="0">
                <a:solidFill>
                  <a:schemeClr val="tx2"/>
                </a:solidFill>
              </a:rPr>
              <a:t>			$ 3,000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CA" altLang="en-US" sz="2903" dirty="0">
                <a:solidFill>
                  <a:schemeClr val="tx2"/>
                </a:solidFill>
              </a:rPr>
              <a:t>Rotary Foundation				$27,400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CA" altLang="en-US" sz="2903" dirty="0">
                <a:solidFill>
                  <a:schemeClr val="tx2"/>
                </a:solidFill>
              </a:rPr>
              <a:t>Total funding						$72,200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CA" altLang="en-US" sz="2903" dirty="0">
                <a:solidFill>
                  <a:schemeClr val="tx2"/>
                </a:solidFill>
              </a:rPr>
              <a:t>												(all $US)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en-CA" altLang="en-US" sz="2903" dirty="0"/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en-CA" altLang="en-US" sz="2903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</TotalTime>
  <Words>215</Words>
  <Application>Microsoft Office PowerPoint</Application>
  <PresentationFormat>Widescreen</PresentationFormat>
  <Paragraphs>34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Cambria</vt:lpstr>
      <vt:lpstr>Century Gothic</vt:lpstr>
      <vt:lpstr>Times New Roman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Visiting Vision Centre  (near Kanpur) Self- sustaining by revenue from glasses sales and eye examinations by those who can pay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dawson</dc:creator>
  <cp:lastModifiedBy>jim dawson</cp:lastModifiedBy>
  <cp:revision>4</cp:revision>
  <dcterms:created xsi:type="dcterms:W3CDTF">2020-10-19T13:20:28Z</dcterms:created>
  <dcterms:modified xsi:type="dcterms:W3CDTF">2020-10-19T20:49:55Z</dcterms:modified>
</cp:coreProperties>
</file>